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D25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ChatGPT Image Jul 1, 2026, 08_53_55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9320" y="0"/>
            <a:ext cx="6199632" cy="46634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94360" y="594360"/>
            <a:ext cx="51206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C29443"/>
                </a:solidFill>
                <a:latin typeface="Aptos"/>
              </a:rPr>
              <a:t>WILLIAM HURLEY ASSOCIATES LLC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1188720"/>
            <a:ext cx="5303520" cy="1508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4000" b="1">
                <a:solidFill>
                  <a:srgbClr val="FFFFFF"/>
                </a:solidFill>
                <a:latin typeface="Aptos"/>
              </a:rPr>
              <a:t>Re-imagining the Senior Experience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1792" y="2880360"/>
            <a:ext cx="48463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F6F0E6"/>
                </a:solidFill>
                <a:latin typeface="Aptos"/>
              </a:rPr>
              <a:t>Memphis-based senior community concept focused on wellness-centered independent living, connection, creativity, mobility, and dignity.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6144768"/>
            <a:ext cx="10789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800" b="0">
                <a:solidFill>
                  <a:srgbClr val="F6F0E6"/>
                </a:solidFill>
                <a:latin typeface="Aptos"/>
              </a:rPr>
              <a:t>Informational discussion material only. Not an offer to sell securities or solicitation of investment.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6F0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502920"/>
            <a:ext cx="70408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0D253F"/>
                </a:solidFill>
                <a:latin typeface="Aptos"/>
              </a:rPr>
              <a:t>William Hurley Associates LLC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9144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400" b="1">
                <a:solidFill>
                  <a:srgbClr val="0D253F"/>
                </a:solidFill>
                <a:latin typeface="Aptos"/>
              </a:rPr>
              <a:t>Current Ask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2648" y="1691640"/>
            <a:ext cx="77724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00" b="0">
                <a:solidFill>
                  <a:srgbClr val="191919"/>
                </a:solidFill>
                <a:latin typeface="Aptos"/>
              </a:rPr>
              <a:t>Pressure-test before hardening the plan.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423160"/>
            <a:ext cx="97840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191919"/>
                </a:solidFill>
                <a:latin typeface="Aptos"/>
              </a:rPr>
              <a:t>• Phase 1 feasibility and site capacity.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990088"/>
            <a:ext cx="97840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191919"/>
                </a:solidFill>
                <a:latin typeface="Aptos"/>
              </a:rPr>
              <a:t>• Capital stack, rent/income assumptions, mixed-income structure, and investor fit.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557016"/>
            <a:ext cx="97840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191919"/>
                </a:solidFill>
                <a:latin typeface="Aptos"/>
              </a:rPr>
              <a:t>• Grant/public-funding fit and 501(c)(3)/fiscal sponsorship path.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123944"/>
            <a:ext cx="97840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191919"/>
                </a:solidFill>
                <a:latin typeface="Aptos"/>
              </a:rPr>
              <a:t>• Alternative construction strategy and development timeline.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D25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685800"/>
            <a:ext cx="70408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C29443"/>
                </a:solidFill>
                <a:latin typeface="Aptos"/>
              </a:rPr>
              <a:t>IMPORTANT NOTICE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1143000"/>
            <a:ext cx="98755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400" b="1">
                <a:solidFill>
                  <a:srgbClr val="FFFFFF"/>
                </a:solidFill>
                <a:latin typeface="Aptos"/>
              </a:rPr>
              <a:t>Informational Discussion Material Only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240280"/>
            <a:ext cx="1060704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F6F0E6"/>
                </a:solidFill>
                <a:latin typeface="Aptos"/>
              </a:rPr>
              <a:t>This deck is for informational and discussion purposes only. It does not constitute an offer to sell securities, a solicitation of investment, legal advice, financial advice, medical advice, healthcare advice, or a commitment to develop any specific site. Project details, site assumptions, unit counts, rents, funding structure, construction costs, nonprofit/foundation strategy, and timelines are preliminary and subject to diligence, feasibility review, legal review, financing, and approvals. Generated/concept renderings should not be represented as documentary photography, evidence of site control, final architectural plans, or completed improvements.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D25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502920"/>
            <a:ext cx="70408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C29443"/>
                </a:solidFill>
                <a:latin typeface="Aptos"/>
              </a:rPr>
              <a:t>William Hurley Associates LLC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9144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400" b="1">
                <a:solidFill>
                  <a:srgbClr val="FFFFFF"/>
                </a:solidFill>
                <a:latin typeface="Aptos"/>
              </a:rPr>
              <a:t>The Problem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2648" y="1691640"/>
            <a:ext cx="77724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00" b="0">
                <a:solidFill>
                  <a:srgbClr val="F6F0E6"/>
                </a:solidFill>
                <a:latin typeface="Aptos"/>
              </a:rPr>
              <a:t>Many independent seniors need more than basic apartments, but less than institutional care.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423160"/>
            <a:ext cx="97840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FFFFFF"/>
                </a:solidFill>
                <a:latin typeface="Aptos"/>
              </a:rPr>
              <a:t>• Standard senior apartments often solve shelter but not isolation, mobility, creativity, or purpose.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990088"/>
            <a:ext cx="97840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FFFFFF"/>
                </a:solidFill>
                <a:latin typeface="Aptos"/>
              </a:rPr>
              <a:t>• Assisted living, skilled nursing, and memory care are not the Version 1 product.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557016"/>
            <a:ext cx="97840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FFFFFF"/>
                </a:solidFill>
                <a:latin typeface="Aptos"/>
              </a:rPr>
              <a:t>• The gap: attainable senior housing plus programming, wellness, community, and dignity.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6F0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502920"/>
            <a:ext cx="70408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0D253F"/>
                </a:solidFill>
                <a:latin typeface="Aptos"/>
              </a:rPr>
              <a:t>William Hurley Associates LLC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9144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400" b="1">
                <a:solidFill>
                  <a:srgbClr val="0D253F"/>
                </a:solidFill>
                <a:latin typeface="Aptos"/>
              </a:rPr>
              <a:t>The Concept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2648" y="1691640"/>
            <a:ext cx="77724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00" b="0">
                <a:solidFill>
                  <a:srgbClr val="191919"/>
                </a:solidFill>
                <a:latin typeface="Aptos"/>
              </a:rPr>
              <a:t>A wellness-centered senior rental community with a real community hub.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423160"/>
            <a:ext cx="97840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191919"/>
                </a:solidFill>
                <a:latin typeface="Aptos"/>
              </a:rPr>
              <a:t>• Adults 62.5+ who can live independently or with light non-medical support.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990088"/>
            <a:ext cx="97840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191919"/>
                </a:solidFill>
                <a:latin typeface="Aptos"/>
              </a:rPr>
              <a:t>• Community hub, wellness programming, creative spaces, gardens, walking paths, and intergenerational partnerships.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557016"/>
            <a:ext cx="97840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191919"/>
                </a:solidFill>
                <a:latin typeface="Aptos"/>
              </a:rPr>
              <a:t>• Orleans Street canonical rendering: two apartment buildings, no tiny homes.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123944"/>
            <a:ext cx="97840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191919"/>
                </a:solidFill>
                <a:latin typeface="Aptos"/>
              </a:rPr>
              <a:t>• Cottage-style homes may be evaluated for another site.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6F0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502920"/>
            <a:ext cx="70408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C29443"/>
                </a:solidFill>
                <a:latin typeface="Aptos"/>
              </a:rPr>
              <a:t>ORLEANS STREET SCENARIO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914400"/>
            <a:ext cx="5943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400" b="1">
                <a:solidFill>
                  <a:srgbClr val="0D253F"/>
                </a:solidFill>
                <a:latin typeface="Aptos"/>
              </a:rPr>
              <a:t>Canonical Rendering</a:t>
            </a:r>
          </a:p>
        </p:txBody>
      </p:sp>
      <p:pic>
        <p:nvPicPr>
          <p:cNvPr id="5" name="Picture 4" descr="ChatGPT Image Jul 1, 2026, 08_53_55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" y="1691640"/>
            <a:ext cx="10652760" cy="4343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77240" y="6144768"/>
            <a:ext cx="106070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>
                <a:solidFill>
                  <a:srgbClr val="191919"/>
                </a:solidFill>
                <a:latin typeface="Aptos"/>
              </a:rPr>
              <a:t>Two apartment buildings shown for concept discussion only; final site plan, unit mix, and program remain subject to feasibility, financing, and approvals.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D25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502920"/>
            <a:ext cx="70408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C29443"/>
                </a:solidFill>
                <a:latin typeface="Aptos"/>
              </a:rPr>
              <a:t>William Hurley Associates LLC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9144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400" b="1">
                <a:solidFill>
                  <a:srgbClr val="FFFFFF"/>
                </a:solidFill>
                <a:latin typeface="Aptos"/>
              </a:rPr>
              <a:t>Construction Strategy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2648" y="1691640"/>
            <a:ext cx="77724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00" b="0">
                <a:solidFill>
                  <a:srgbClr val="F6F0E6"/>
                </a:solidFill>
                <a:latin typeface="Aptos"/>
              </a:rPr>
              <a:t>The economic thesis depends on disciplined delivery, not expensive senior-housing defaults.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423160"/>
            <a:ext cx="97840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FFFFFF"/>
                </a:solidFill>
                <a:latin typeface="Aptos"/>
              </a:rPr>
              <a:t>• Value-engineered alternative construction methods, including modular/prefab.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990088"/>
            <a:ext cx="97840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FFFFFF"/>
                </a:solidFill>
                <a:latin typeface="Aptos"/>
              </a:rPr>
              <a:t>• Targeting sub-$40K per door as a pressure-test assumption, not a guarantee.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557016"/>
            <a:ext cx="97840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FFFFFF"/>
                </a:solidFill>
                <a:latin typeface="Aptos"/>
              </a:rPr>
              <a:t>• Phase 1 capital requirement target: sub-$1M, subject to site control, design, civil, pricing, financing, and approvals.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123944"/>
            <a:ext cx="97840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FFFFFF"/>
                </a:solidFill>
                <a:latin typeface="Aptos"/>
              </a:rPr>
              <a:t>• Stevon Hammond, Lead Developer / General Contractor, brings 20+ years commercial construction experience.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6F0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502920"/>
            <a:ext cx="70408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0D253F"/>
                </a:solidFill>
                <a:latin typeface="Aptos"/>
              </a:rPr>
              <a:t>William Hurley Associates LLC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9144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400" b="1">
                <a:solidFill>
                  <a:srgbClr val="0D253F"/>
                </a:solidFill>
                <a:latin typeface="Aptos"/>
              </a:rPr>
              <a:t>Financial Mechanics to Pressure-Test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2648" y="1691640"/>
            <a:ext cx="77724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00" b="0">
                <a:solidFill>
                  <a:srgbClr val="191919"/>
                </a:solidFill>
                <a:latin typeface="Aptos"/>
              </a:rPr>
              <a:t>The model needs blended affordability, not one magical funding source.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423160"/>
            <a:ext cx="97840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191919"/>
                </a:solidFill>
                <a:latin typeface="Aptos"/>
              </a:rPr>
              <a:t>• Mission resident income profile: approx. $25K-$30K/year.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990088"/>
            <a:ext cx="97840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191919"/>
                </a:solidFill>
                <a:latin typeface="Aptos"/>
              </a:rPr>
              <a:t>• 30% affordability benchmark implies approx. $625-$750/month supported rent.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557016"/>
            <a:ext cx="97840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191919"/>
                </a:solidFill>
                <a:latin typeface="Aptos"/>
              </a:rPr>
              <a:t>• Working model: approx. $800/month mission-resident rent and approx. $1,350/month market-rate rent.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123944"/>
            <a:ext cx="97840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191919"/>
                </a:solidFill>
                <a:latin typeface="Aptos"/>
              </a:rPr>
              <a:t>• Potential cross-subsidy plus grants, sponsorships, public/private funding, and proposed nonprofit/foundation support.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D25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502920"/>
            <a:ext cx="70408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C29443"/>
                </a:solidFill>
                <a:latin typeface="Aptos"/>
              </a:rPr>
              <a:t>William Hurley Associates LLC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9144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400" b="1">
                <a:solidFill>
                  <a:srgbClr val="FFFFFF"/>
                </a:solidFill>
                <a:latin typeface="Aptos"/>
              </a:rPr>
              <a:t>Community Hub + Partnerships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2648" y="1691640"/>
            <a:ext cx="77724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00" b="0">
                <a:solidFill>
                  <a:srgbClr val="F6F0E6"/>
                </a:solidFill>
                <a:latin typeface="Aptos"/>
              </a:rPr>
              <a:t>The moat is the operating model around the housing.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423160"/>
            <a:ext cx="97840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FFFFFF"/>
                </a:solidFill>
                <a:latin typeface="Aptos"/>
              </a:rPr>
              <a:t>• University and student engagement, social-work student engagement, and health-science programming.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990088"/>
            <a:ext cx="97840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FFFFFF"/>
                </a:solidFill>
                <a:latin typeface="Aptos"/>
              </a:rPr>
              <a:t>• Physical therapy / mobility support, mental wellness, nutrition education, and walking/movement programming.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557016"/>
            <a:ext cx="97840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FFFFFF"/>
                </a:solidFill>
                <a:latin typeface="Aptos"/>
              </a:rPr>
              <a:t>• Creative and cultural programming, oral history, reading programs, gardens, and plant workshops.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123944"/>
            <a:ext cx="97840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FFFFFF"/>
                </a:solidFill>
                <a:latin typeface="Aptos"/>
              </a:rPr>
              <a:t>• Partnership conversations are exploratory; programming is not a guaranteed operating commitment yet.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6F0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502920"/>
            <a:ext cx="70408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0D253F"/>
                </a:solidFill>
                <a:latin typeface="Aptos"/>
              </a:rPr>
              <a:t>William Hurley Associates LLC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9144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400" b="1">
                <a:solidFill>
                  <a:srgbClr val="0D253F"/>
                </a:solidFill>
                <a:latin typeface="Aptos"/>
              </a:rPr>
              <a:t>Capital + Grant Strategy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2648" y="1691640"/>
            <a:ext cx="77724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00" b="0">
                <a:solidFill>
                  <a:srgbClr val="191919"/>
                </a:solidFill>
                <a:latin typeface="Aptos"/>
              </a:rPr>
              <a:t>Disciplined blended-capital path.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423160"/>
            <a:ext cx="97840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191919"/>
                </a:solidFill>
                <a:latin typeface="Aptos"/>
              </a:rPr>
              <a:t>• For-profit LLC for development, ownership, financing, operations, and asset management.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990088"/>
            <a:ext cx="97840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191919"/>
                </a:solidFill>
                <a:latin typeface="Aptos"/>
              </a:rPr>
              <a:t>• Proposed future foundation/nonprofit arm for grants, resident enrichment, sponsorships, and social-impact reporting.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557016"/>
            <a:ext cx="97840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191919"/>
                </a:solidFill>
                <a:latin typeface="Aptos"/>
              </a:rPr>
              <a:t>• 501(c)(3) options: direct Form 1023 filing and/or interim fiscal sponsorship through an existing 501(c)(3).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123944"/>
            <a:ext cx="97840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191919"/>
                </a:solidFill>
                <a:latin typeface="Aptos"/>
              </a:rPr>
              <a:t>• Private capital, debt, affordable-housing/tax-credit, city/local, federal/grant, and sponsorship lanes to review.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D25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502920"/>
            <a:ext cx="70408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C29443"/>
                </a:solidFill>
                <a:latin typeface="Aptos"/>
              </a:rPr>
              <a:t>William Hurley Associates LLC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9144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400" b="1">
                <a:solidFill>
                  <a:srgbClr val="FFFFFF"/>
                </a:solidFill>
                <a:latin typeface="Aptos"/>
              </a:rPr>
              <a:t>Founder Edge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2648" y="1691640"/>
            <a:ext cx="77724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00" b="0">
                <a:solidFill>
                  <a:srgbClr val="F6F0E6"/>
                </a:solidFill>
                <a:latin typeface="Aptos"/>
              </a:rPr>
              <a:t>Healthcare insight plus construction-aware execution.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423160"/>
            <a:ext cx="97840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FFFFFF"/>
                </a:solidFill>
                <a:latin typeface="Aptos"/>
              </a:rPr>
              <a:t>• Shirley Brown Hammond, Founder &amp; CEO: 30+ years healthcare experience, including geriatric psychiatric and long-term care experience.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990088"/>
            <a:ext cx="97840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FFFFFF"/>
                </a:solidFill>
                <a:latin typeface="Aptos"/>
              </a:rPr>
              <a:t>• RN, psychiatric nurse practitioner, and Ed.D. in leadership.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557016"/>
            <a:ext cx="97840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FFFFFF"/>
                </a:solidFill>
                <a:latin typeface="Aptos"/>
              </a:rPr>
              <a:t>• Stevon Hammond, Lead Developer / General Contractor: 20+ years commercial construction experience.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123944"/>
            <a:ext cx="97840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FFFFFF"/>
                </a:solidFill>
                <a:latin typeface="Aptos"/>
              </a:rPr>
              <a:t>• The team is seeking advisor/investor feedback before a formal capital raise.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